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422" r:id="rId2"/>
    <p:sldId id="1194" r:id="rId3"/>
    <p:sldId id="1187" r:id="rId4"/>
    <p:sldId id="1195" r:id="rId5"/>
    <p:sldId id="1247" r:id="rId6"/>
    <p:sldId id="1248" r:id="rId7"/>
    <p:sldId id="1249" r:id="rId8"/>
    <p:sldId id="1250" r:id="rId9"/>
    <p:sldId id="1251" r:id="rId10"/>
    <p:sldId id="1252" r:id="rId11"/>
    <p:sldId id="1253" r:id="rId12"/>
    <p:sldId id="1254" r:id="rId13"/>
    <p:sldId id="1255" r:id="rId14"/>
    <p:sldId id="1257" r:id="rId15"/>
    <p:sldId id="1258" r:id="rId16"/>
    <p:sldId id="1259" r:id="rId17"/>
    <p:sldId id="1260" r:id="rId18"/>
    <p:sldId id="1246" r:id="rId19"/>
    <p:sldId id="1261" r:id="rId20"/>
    <p:sldId id="1262" r:id="rId21"/>
    <p:sldId id="1263" r:id="rId22"/>
    <p:sldId id="1196" r:id="rId23"/>
    <p:sldId id="1226" r:id="rId24"/>
    <p:sldId id="1265" r:id="rId25"/>
    <p:sldId id="1264" r:id="rId26"/>
    <p:sldId id="1266" r:id="rId27"/>
    <p:sldId id="1231" r:id="rId28"/>
    <p:sldId id="1267" r:id="rId29"/>
    <p:sldId id="1240" r:id="rId30"/>
    <p:sldId id="1268" r:id="rId31"/>
    <p:sldId id="1269" r:id="rId32"/>
    <p:sldId id="1270" r:id="rId33"/>
    <p:sldId id="1272" r:id="rId34"/>
    <p:sldId id="1273" r:id="rId35"/>
    <p:sldId id="1279" r:id="rId36"/>
    <p:sldId id="1274" r:id="rId37"/>
    <p:sldId id="1275" r:id="rId38"/>
    <p:sldId id="1276" r:id="rId39"/>
    <p:sldId id="1277" r:id="rId40"/>
    <p:sldId id="1278" r:id="rId41"/>
    <p:sldId id="74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931D1F-3174-4CB2-9A25-011D91E08AA2}">
          <p14:sldIdLst>
            <p14:sldId id="422"/>
            <p14:sldId id="1194"/>
            <p14:sldId id="1187"/>
            <p14:sldId id="1195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7"/>
            <p14:sldId id="1258"/>
            <p14:sldId id="1259"/>
            <p14:sldId id="1260"/>
            <p14:sldId id="1246"/>
            <p14:sldId id="1261"/>
            <p14:sldId id="1262"/>
            <p14:sldId id="1263"/>
            <p14:sldId id="1196"/>
            <p14:sldId id="1226"/>
            <p14:sldId id="1265"/>
            <p14:sldId id="1264"/>
            <p14:sldId id="1266"/>
            <p14:sldId id="1231"/>
            <p14:sldId id="1267"/>
            <p14:sldId id="1240"/>
            <p14:sldId id="1268"/>
            <p14:sldId id="1269"/>
            <p14:sldId id="1270"/>
            <p14:sldId id="1272"/>
            <p14:sldId id="1273"/>
            <p14:sldId id="1279"/>
            <p14:sldId id="1274"/>
            <p14:sldId id="1275"/>
            <p14:sldId id="1276"/>
            <p14:sldId id="1277"/>
            <p14:sldId id="1278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宇 黄" initials="宇" lastIdx="2" clrIdx="0">
    <p:extLst>
      <p:ext uri="{19B8F6BF-5375-455C-9EA6-DF929625EA0E}">
        <p15:presenceInfo xmlns:p15="http://schemas.microsoft.com/office/powerpoint/2012/main" userId="宇 黄" providerId="None"/>
      </p:ext>
    </p:extLst>
  </p:cmAuthor>
  <p:cmAuthor id="2" name="Microsoft Office User" initials="MOU" lastIdx="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F53E2B"/>
    <a:srgbClr val="CC99FF"/>
    <a:srgbClr val="5F1051"/>
    <a:srgbClr val="F76657"/>
    <a:srgbClr val="FF6D6D"/>
    <a:srgbClr val="F200F2"/>
    <a:srgbClr val="BB0553"/>
    <a:srgbClr val="C1EBFF"/>
    <a:srgbClr val="B4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8" autoAdjust="0"/>
    <p:restoredTop sz="81341" autoAdjust="0"/>
  </p:normalViewPr>
  <p:slideViewPr>
    <p:cSldViewPr snapToGrid="0">
      <p:cViewPr>
        <p:scale>
          <a:sx n="120" d="100"/>
          <a:sy n="120" d="100"/>
        </p:scale>
        <p:origin x="1464" y="33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59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C7D4-4CB6-4CEA-B712-C7C229DBCFE5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BD0AE-A23C-4B71-BCCA-077F02B2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48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Tlc</a:t>
            </a:r>
            <a:r>
              <a:rPr kumimoji="1" lang="en-US" altLang="zh-CN" dirty="0"/>
              <a:t> </a:t>
            </a:r>
            <a:r>
              <a:rPr kumimoji="1" lang="zh-CN" altLang="en-US" dirty="0"/>
              <a:t>对于这两种是相同的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Apalache</a:t>
            </a:r>
            <a:r>
              <a:rPr kumimoji="1" lang="zh-CN" altLang="en-US" dirty="0"/>
              <a:t>不同，验证</a:t>
            </a:r>
            <a:r>
              <a:rPr kumimoji="1" lang="en-US" altLang="zh-CN" dirty="0"/>
              <a:t>invariant</a:t>
            </a:r>
            <a:r>
              <a:rPr kumimoji="1" lang="zh-CN" altLang="en-US" dirty="0"/>
              <a:t>不需要枚举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401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8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quorum</a:t>
            </a:r>
            <a:r>
              <a:rPr kumimoji="1" lang="zh-CN" altLang="en-US" dirty="0"/>
              <a:t>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452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自动编码为</a:t>
            </a:r>
            <a:r>
              <a:rPr kumimoji="1" lang="en-US" altLang="zh-CN" dirty="0" err="1"/>
              <a:t>vmt</a:t>
            </a:r>
            <a:r>
              <a:rPr kumimoji="1" lang="zh-CN" altLang="en-US" dirty="0"/>
              <a:t>格式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82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这样，所有的公式中没有量词，任意和存在可以被替换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05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比如如果有限模型只包含两个节点 ，那么无法刻画包含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个节点的行为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对于一般的模型不使用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2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比如如果有限模型只包含两个节点 ，那么无法刻画包含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个节点的行为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对于一般的模型不使用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76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互斥的锁 只有一个节点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36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互斥的锁 只有一个节点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3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使得这些方法难以在实际中应用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这些方法在失败的时候 不会告诉用户为什么失败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若不是归纳不变式 用户不知道为什么失败，应该如何修改 增强还是减弱</a:t>
            </a:r>
            <a:endParaRPr lang="en-US" altLang="zh-CN" dirty="0"/>
          </a:p>
          <a:p>
            <a:r>
              <a:rPr lang="en-US" altLang="zh-CN" dirty="0"/>
              <a:t>Prover</a:t>
            </a:r>
            <a:r>
              <a:rPr lang="zh-CN" altLang="en-US" dirty="0"/>
              <a:t>无法证明 在这种情况下，用户也不知道该怎么做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保证所有的验证可以由求解器自动验证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使用数学关系 来 表示程序的状态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12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尝试了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 但是无法解决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442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互斥的锁 只有一个节点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3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这个例子论文中的例子 跟</a:t>
            </a:r>
            <a:r>
              <a:rPr kumimoji="1" lang="en-US" altLang="zh-CN" dirty="0"/>
              <a:t>ivy</a:t>
            </a:r>
            <a:r>
              <a:rPr kumimoji="1" lang="zh-CN" altLang="en-US" dirty="0"/>
              <a:t>教程中的有些不一样 教程中进行了优化，更符合程序习惯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不需要限制节点的个数</a:t>
            </a:r>
            <a:r>
              <a:rPr kumimoji="1" lang="en-US" altLang="zh-CN" dirty="0"/>
              <a:t> </a:t>
            </a:r>
            <a:r>
              <a:rPr kumimoji="1" lang="zh-CN" altLang="en-US" dirty="0"/>
              <a:t>因此可以验证无穷的情况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类似于局部变量 就像</a:t>
            </a:r>
            <a:r>
              <a:rPr kumimoji="1" lang="en-US" altLang="zh-CN" dirty="0" err="1"/>
              <a:t>tla</a:t>
            </a:r>
            <a:r>
              <a:rPr kumimoji="1" lang="en-US" altLang="zh-CN" dirty="0"/>
              <a:t>+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\e s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所有的状态能满足的性质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43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这个例子论文中的例子 跟</a:t>
            </a:r>
            <a:r>
              <a:rPr kumimoji="1" lang="en-US" altLang="zh-CN" dirty="0"/>
              <a:t>ivy</a:t>
            </a:r>
            <a:r>
              <a:rPr kumimoji="1" lang="zh-CN" altLang="en-US" dirty="0"/>
              <a:t>教程中的有些不一样 教程中进行了优化，更符合程序习惯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类似于局部变量 就像</a:t>
            </a:r>
            <a:r>
              <a:rPr kumimoji="1" lang="en-US" altLang="zh-CN" dirty="0" err="1"/>
              <a:t>tla</a:t>
            </a:r>
            <a:r>
              <a:rPr kumimoji="1" lang="en-US" altLang="zh-CN" dirty="0"/>
              <a:t>+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\e s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所有的状态能满足的性质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7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用于</a:t>
            </a:r>
            <a:r>
              <a:rPr kumimoji="1" lang="en-US" altLang="zh-CN" dirty="0"/>
              <a:t>debug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只能验证程序在有限步内成立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29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验证程序正确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若找到一个反例，并不能说明</a:t>
            </a:r>
            <a:r>
              <a:rPr kumimoji="1" lang="en-US" altLang="zh-CN" dirty="0"/>
              <a:t>safety</a:t>
            </a:r>
            <a:r>
              <a:rPr kumimoji="1" lang="zh-CN" altLang="en-US" dirty="0"/>
              <a:t>被违背，只是这个不变量不是我们寻找的归纳不变量</a:t>
            </a:r>
            <a:endParaRPr kumimoji="1" lang="en-US" altLang="zh-CN" dirty="0"/>
          </a:p>
          <a:p>
            <a:r>
              <a:rPr kumimoji="1" lang="zh-CN" altLang="en-US" dirty="0"/>
              <a:t>，找到归纳不变量非常困难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2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9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</a:t>
            </a:r>
            <a:r>
              <a:rPr kumimoji="1" lang="en-US" altLang="zh-CN" dirty="0"/>
              <a:t>ivy</a:t>
            </a:r>
            <a:r>
              <a:rPr kumimoji="1" lang="zh-CN" altLang="en-US" dirty="0"/>
              <a:t>需要用户参与的地方 也是困难的地方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2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D0AE-A23C-4B71-BCCA-077F02B28D6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EA43A-0F71-B94D-A928-99AF5EE4D00F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54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4DFB-F4A6-0443-A033-3681AEA68AB7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0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3860-036A-0647-B437-61D7845FDD1E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67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391" y="161926"/>
            <a:ext cx="11160000" cy="864000"/>
          </a:xfrm>
        </p:spPr>
        <p:txBody>
          <a:bodyPr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55" y="1278467"/>
            <a:ext cx="11160000" cy="489849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4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CF52-28C9-314B-B658-066CBBEEE874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F704-1948-1A42-8C1A-90E3B34B4AEA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45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4DF-E70C-8341-8DD1-4CCBD353D018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6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DDF3-0BDF-BB4F-AB4F-83AA5F979379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93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C6F9-51DB-3B4C-9CC1-616F5FABE1D3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6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AF7EA-1ABD-4B45-9D8A-252202B08EF3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73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ECEA-53A3-9349-8A8D-3A17376D189B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2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99" y="1278467"/>
            <a:ext cx="11483202" cy="4898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D6823-3B05-E243-BDAF-39603D544120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6B62-0E79-44B5-BB83-6AF64255BCD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EE09A4-CE3E-480A-AC66-079689428D15}"/>
              </a:ext>
            </a:extLst>
          </p:cNvPr>
          <p:cNvSpPr/>
          <p:nvPr userDrawn="1"/>
        </p:nvSpPr>
        <p:spPr>
          <a:xfrm>
            <a:off x="0" y="153976"/>
            <a:ext cx="360000" cy="900000"/>
          </a:xfrm>
          <a:prstGeom prst="rect">
            <a:avLst/>
          </a:prstGeom>
          <a:solidFill>
            <a:srgbClr val="5F1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0655" y="135976"/>
            <a:ext cx="11160000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300" b="1" i="0" kern="1200" baseline="0">
          <a:solidFill>
            <a:srgbClr val="5F1051"/>
          </a:solidFill>
          <a:latin typeface="Verdana" panose="020B0604030504040204" pitchFamily="34" charset="0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rgbClr val="5F105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8D22468-9169-411F-8F93-8ED628A6282D}"/>
              </a:ext>
            </a:extLst>
          </p:cNvPr>
          <p:cNvSpPr/>
          <p:nvPr/>
        </p:nvSpPr>
        <p:spPr>
          <a:xfrm>
            <a:off x="0" y="-42530"/>
            <a:ext cx="12192000" cy="4609214"/>
          </a:xfrm>
          <a:prstGeom prst="rect">
            <a:avLst/>
          </a:prstGeom>
          <a:solidFill>
            <a:srgbClr val="5F1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1051"/>
              </a:solidFill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2561185" y="4941168"/>
            <a:ext cx="6858000" cy="1437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200" b="1" dirty="0" err="1">
                <a:latin typeface="微软雅黑" panose="020B0503020204020204" pitchFamily="34" charset="-122"/>
              </a:rPr>
              <a:t>Xiaosong</a:t>
            </a:r>
            <a:r>
              <a:rPr lang="en-US" altLang="zh-CN" sz="2200" b="1" dirty="0">
                <a:latin typeface="微软雅黑" panose="020B0503020204020204" pitchFamily="34" charset="-122"/>
              </a:rPr>
              <a:t> Gu</a:t>
            </a:r>
            <a:endParaRPr lang="zh-CN" altLang="en-US" sz="2200" b="1" dirty="0">
              <a:latin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600" dirty="0">
                <a:ea typeface="黑体" panose="02010609060101010101" pitchFamily="49" charset="-122"/>
              </a:rPr>
              <a:t>2022</a:t>
            </a:r>
            <a:r>
              <a:rPr lang="zh-CN" altLang="en-US" sz="1600" dirty="0">
                <a:ea typeface="黑体" panose="02010609060101010101" pitchFamily="49" charset="-122"/>
              </a:rPr>
              <a:t>年</a:t>
            </a:r>
            <a:r>
              <a:rPr lang="en-US" altLang="zh-CN" sz="1600" dirty="0">
                <a:ea typeface="黑体" panose="02010609060101010101" pitchFamily="49" charset="-122"/>
              </a:rPr>
              <a:t>04</a:t>
            </a:r>
            <a:r>
              <a:rPr lang="zh-CN" altLang="en-US" sz="1600" dirty="0">
                <a:ea typeface="黑体" panose="02010609060101010101" pitchFamily="49" charset="-122"/>
              </a:rPr>
              <a:t>月</a:t>
            </a:r>
            <a:r>
              <a:rPr lang="en-US" altLang="zh-CN" sz="1600" dirty="0">
                <a:ea typeface="黑体" panose="02010609060101010101" pitchFamily="49" charset="-122"/>
              </a:rPr>
              <a:t>15</a:t>
            </a:r>
            <a:r>
              <a:rPr lang="zh-CN" altLang="en-US" sz="1600" dirty="0">
                <a:ea typeface="黑体" panose="02010609060101010101" pitchFamily="49" charset="-122"/>
              </a:rPr>
              <a:t>日</a:t>
            </a:r>
            <a:endParaRPr lang="en-US" altLang="zh-CN" sz="1600" dirty="0">
              <a:ea typeface="黑体" panose="02010609060101010101" pitchFamily="49" charset="-122"/>
            </a:endParaRPr>
          </a:p>
        </p:txBody>
      </p:sp>
      <p:pic>
        <p:nvPicPr>
          <p:cNvPr id="10" name="Picture 6" descr="tow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715" y="5626601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NJU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6" y="268953"/>
            <a:ext cx="137463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46" y="268953"/>
            <a:ext cx="463798" cy="54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42126" y="1275337"/>
            <a:ext cx="9707747" cy="256171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Ivy and I4</a:t>
            </a:r>
            <a:b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3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B1575-79B2-6C47-81C8-A2FF1E62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Interactive Search for Inductive Invariants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3657-500E-8F4D-A109-3E164DBE4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Inductive invariants</a:t>
            </a:r>
          </a:p>
          <a:p>
            <a:pPr lvl="1"/>
            <a:r>
              <a:rPr kumimoji="1" lang="en-US" altLang="zh-CN" dirty="0"/>
              <a:t>Initiation, consecution, safety</a:t>
            </a:r>
          </a:p>
          <a:p>
            <a:r>
              <a:rPr kumimoji="1" lang="en-US" altLang="zh-CN" dirty="0"/>
              <a:t>Given an invariant, Ivy automatically checks if it is inductive</a:t>
            </a:r>
          </a:p>
          <a:p>
            <a:pPr lvl="1"/>
            <a:r>
              <a:rPr kumimoji="1" lang="en-US" altLang="zh-CN" dirty="0"/>
              <a:t>Proving that the invariant is inductive</a:t>
            </a:r>
          </a:p>
          <a:p>
            <a:pPr lvl="1"/>
            <a:r>
              <a:rPr kumimoji="1" lang="en-US" altLang="zh-CN" dirty="0"/>
              <a:t>Showing a finite </a:t>
            </a:r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r>
              <a:rPr kumimoji="1" lang="en-US" altLang="zh-CN" dirty="0"/>
              <a:t>oun</a:t>
            </a:r>
            <a:r>
              <a:rPr kumimoji="1" lang="en-US" altLang="zh-CN" dirty="0">
                <a:solidFill>
                  <a:srgbClr val="C00000"/>
                </a:solidFill>
              </a:rPr>
              <a:t>t</a:t>
            </a:r>
            <a:r>
              <a:rPr kumimoji="1" lang="en-US" altLang="zh-CN" dirty="0"/>
              <a:t>erexample to </a:t>
            </a:r>
            <a:r>
              <a:rPr kumimoji="1" lang="en-US" altLang="zh-CN" dirty="0">
                <a:solidFill>
                  <a:srgbClr val="C00000"/>
                </a:solidFill>
              </a:rPr>
              <a:t>i</a:t>
            </a:r>
            <a:r>
              <a:rPr kumimoji="1" lang="en-US" altLang="zh-CN" dirty="0"/>
              <a:t>nduction(CTI) graphically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695D7A-EF7C-5841-92F1-0378F33F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1011-B140-A64E-AA70-BB200129CD95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EF60C-C98F-9B4A-8424-833C59DB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43F196-136D-9C49-BF24-31076555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4BBAD2-6C5C-4B47-A66E-37E013D5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975" y="899430"/>
            <a:ext cx="5577318" cy="36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0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3E936-2461-DC41-8E4B-0D17ECBA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Interactive Search for Inductive Invariants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27FC3-CAB4-B446-AFF8-F9EA8910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Incrementally search for inductive invariants according to CTIs</a:t>
            </a:r>
          </a:p>
          <a:p>
            <a:pPr lvl="1"/>
            <a:r>
              <a:rPr kumimoji="1" lang="en-US" altLang="zh-CN" dirty="0"/>
              <a:t>Starts with a set of conjectures</a:t>
            </a:r>
          </a:p>
          <a:p>
            <a:pPr lvl="1"/>
            <a:r>
              <a:rPr kumimoji="1" lang="en-US" altLang="zh-CN" dirty="0"/>
              <a:t>When a CTI is found</a:t>
            </a:r>
          </a:p>
          <a:p>
            <a:pPr lvl="2"/>
            <a:r>
              <a:rPr kumimoji="1" lang="en-US" altLang="zh-CN" dirty="0"/>
              <a:t>Revise the RML program and start over bounded model checking</a:t>
            </a:r>
          </a:p>
          <a:p>
            <a:pPr lvl="2"/>
            <a:r>
              <a:rPr kumimoji="1" lang="en-US" altLang="zh-CN" dirty="0"/>
              <a:t>Weaken the candidate invariant by removing a conjecture</a:t>
            </a:r>
          </a:p>
          <a:p>
            <a:pPr lvl="2"/>
            <a:r>
              <a:rPr kumimoji="1" lang="en-US" altLang="zh-CN" dirty="0">
                <a:solidFill>
                  <a:srgbClr val="C00000"/>
                </a:solidFill>
              </a:rPr>
              <a:t>Strengthen the candidate invariant by adding a conjecture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620DA-9536-E743-AA07-7DAF715D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9CCF-8131-BF41-8CEC-51B520769664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6A2D7-7DB2-884F-94A7-88729C43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BB0FC-43BE-F342-8D38-9119834A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DD1177-1E9B-5C46-A55F-05286976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195" y="780792"/>
            <a:ext cx="4508205" cy="29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CECAC-3876-5648-9440-C508529F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Graphical Visualization of Conjectures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385D273-61B5-4648-98C2-E02D3C0A9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556"/>
          <a:stretch/>
        </p:blipFill>
        <p:spPr>
          <a:xfrm>
            <a:off x="2913062" y="1181838"/>
            <a:ext cx="5461000" cy="235880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82E60-998A-2341-9519-DEE7D48F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37760-FCF0-3B4E-92C0-ED380DAC9EAF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7D6F5-497B-464D-93F7-EECE91AB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4F67E-2223-324C-83E5-BAD30A92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A4A505-DB9C-BB44-AC0B-4A914975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62" y="4004750"/>
            <a:ext cx="2768600" cy="2120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CFCEEA-ABDC-B24A-8F25-9DC7AB924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3"/>
          <a:stretch/>
        </p:blipFill>
        <p:spPr>
          <a:xfrm>
            <a:off x="5784112" y="4004750"/>
            <a:ext cx="258995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9C475-2729-5144-B909-DAF20980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Obtaining Helpful CTIs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D38FD-7073-6846-B904-B77E8C90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Ivy searches for “minimal” CTIs that are easy to understand and indicative of the proof failure</a:t>
            </a:r>
          </a:p>
          <a:p>
            <a:pPr lvl="1"/>
            <a:r>
              <a:rPr kumimoji="1" lang="en-US" altLang="zh-CN" dirty="0"/>
              <a:t>Various minimization parameters 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1FF-6D1B-2F43-A212-A3E5CFC7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CE56-5ABB-9440-96B6-717C1047174F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25F8C-D6E6-1641-90B5-6DC601B9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2E9B7-E7EC-C54B-8A2C-2EB068E6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6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22548-F06F-454D-A758-9ACABE81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Interactive Generalization from CTIs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36D7B-B48D-AE46-BF14-8BB088A1F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3976577"/>
            <a:ext cx="11160000" cy="2200385"/>
          </a:xfrm>
        </p:spPr>
        <p:txBody>
          <a:bodyPr/>
          <a:lstStyle/>
          <a:p>
            <a:r>
              <a:rPr kumimoji="1" lang="en-US" altLang="zh-CN" dirty="0"/>
              <a:t>Identify irrelevant features from a specific counterexample</a:t>
            </a:r>
          </a:p>
          <a:p>
            <a:pPr lvl="1"/>
            <a:r>
              <a:rPr kumimoji="1" lang="en-US" altLang="zh-CN" dirty="0"/>
              <a:t>User guidance: user has to eliminate some features of the CTI that the user judges to be irrelevant</a:t>
            </a:r>
          </a:p>
          <a:p>
            <a:pPr lvl="1"/>
            <a:r>
              <a:rPr kumimoji="1" lang="en-US" altLang="zh-CN" dirty="0"/>
              <a:t>Ivy BMC: use BMC to checker whether user’s generalization is sound</a:t>
            </a:r>
          </a:p>
          <a:p>
            <a:pPr lvl="2"/>
            <a:r>
              <a:rPr kumimoji="1" lang="en-US" altLang="zh-CN" dirty="0"/>
              <a:t>If a CTI is found, a trace is displayed for user to diagnose the problem</a:t>
            </a:r>
          </a:p>
          <a:p>
            <a:pPr lvl="2"/>
            <a:r>
              <a:rPr kumimoji="1" lang="en-US" altLang="zh-CN" dirty="0"/>
              <a:t>If test succeeds, Ivy automatically suggests a stronger generalization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3AC1B-CFE1-0A4B-9D36-6F7C8D471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5B52-AA11-AB4C-AD03-AFF2116968C7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E631E5-E8AF-434E-BD78-72C2FFED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1F369-B061-FD4D-8642-81586843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E318A8D4-D5A6-7749-8EC4-779C8CE66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66"/>
          <a:stretch/>
        </p:blipFill>
        <p:spPr>
          <a:xfrm>
            <a:off x="723996" y="1332920"/>
            <a:ext cx="4423403" cy="1884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E830C4-00C1-DD48-9A35-52552E32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71" y="1467293"/>
            <a:ext cx="2352447" cy="1802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A76054-4C2F-3546-B997-B6D2ACACF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3"/>
          <a:stretch/>
        </p:blipFill>
        <p:spPr>
          <a:xfrm>
            <a:off x="8538790" y="1488558"/>
            <a:ext cx="2213906" cy="18021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A658DE-D47A-F041-919E-E150627992A9}"/>
              </a:ext>
            </a:extLst>
          </p:cNvPr>
          <p:cNvSpPr txBox="1"/>
          <p:nvPr/>
        </p:nvSpPr>
        <p:spPr>
          <a:xfrm>
            <a:off x="2142685" y="3455923"/>
            <a:ext cx="18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Counter example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136ABD-14E3-124D-83B7-95D89B437384}"/>
              </a:ext>
            </a:extLst>
          </p:cNvPr>
          <p:cNvSpPr txBox="1"/>
          <p:nvPr/>
        </p:nvSpPr>
        <p:spPr>
          <a:xfrm>
            <a:off x="6003831" y="3458157"/>
            <a:ext cx="201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User generalization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F035EE-0787-C94E-AFD3-2BC951DABA5F}"/>
              </a:ext>
            </a:extLst>
          </p:cNvPr>
          <p:cNvSpPr txBox="1"/>
          <p:nvPr/>
        </p:nvSpPr>
        <p:spPr>
          <a:xfrm>
            <a:off x="8737209" y="3461239"/>
            <a:ext cx="201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Ivy generalization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37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5351C-03BC-E443-ACD4-C9570EEA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Interactive Generalization from CTIs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A664447-975B-C64C-84BD-465FC8B0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945" y="1241625"/>
            <a:ext cx="3292668" cy="48990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B2824C-127F-814F-B69B-B18A6F2F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B084-A51D-4F46-A95A-3C7D0C8F07FF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D99C8-5266-1E40-A6B7-4D04D0AC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8146F-ED6B-F045-89DE-AC580F2A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3AE61F-E78C-A245-A274-8413E118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00" y="1608000"/>
            <a:ext cx="4127599" cy="36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4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A6100-37F9-204A-A694-A96330BC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Interactive Generalization from CTIs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FCB77-7CB5-6E47-9C7E-CA0E15A1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E09E-6BEA-C74D-96C8-B42083C66D91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293BD-9B40-DD4E-9CD8-D685D7E8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D4C2F-B6B6-004C-8047-FFF70DEB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08914BF-E28C-CF4A-80A0-A8DED9BA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5" y="4242391"/>
            <a:ext cx="11160000" cy="1934571"/>
          </a:xfrm>
        </p:spPr>
        <p:txBody>
          <a:bodyPr/>
          <a:lstStyle/>
          <a:p>
            <a:r>
              <a:rPr lang="en-US" altLang="zh-CN" dirty="0"/>
              <a:t>Inductive invariants for ring election</a:t>
            </a:r>
            <a:endParaRPr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AB9A2F9F-5F50-C745-BE35-F30C09A1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91" y="1703572"/>
            <a:ext cx="6945051" cy="21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8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 for Safety Verification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44923-C95B-624F-9143-134A6D8A34E5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1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EFAAB-489E-F14F-930D-EBF94EB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Modeling Language 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2A9A9-C296-2743-B133-6B498189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3371-DC14-BC4E-A08D-105605B966CF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5B571-6720-6741-90A8-B495688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830F9-6577-624E-B5E9-92C33679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24EEFA8C-D1D5-0B42-85AC-BE62FF947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Turing-complete language suitable for modeling infinite-state systems</a:t>
            </a:r>
          </a:p>
          <a:p>
            <a:pPr lvl="1"/>
            <a:r>
              <a:rPr lang="en-US" altLang="zh-CN" dirty="0"/>
              <a:t>Checking verification conditions for RML programs in </a:t>
            </a:r>
            <a:r>
              <a:rPr lang="en-US" altLang="zh-CN" dirty="0">
                <a:solidFill>
                  <a:srgbClr val="C00000"/>
                </a:solidFill>
              </a:rPr>
              <a:t>decidable</a:t>
            </a:r>
          </a:p>
          <a:p>
            <a:r>
              <a:rPr lang="en-US" altLang="zh-CN" dirty="0"/>
              <a:t>Limits</a:t>
            </a:r>
          </a:p>
          <a:p>
            <a:pPr lvl="1"/>
            <a:r>
              <a:rPr lang="en-US" altLang="zh-CN" dirty="0"/>
              <a:t>Data structures: finite relations and stratified functions</a:t>
            </a:r>
          </a:p>
          <a:p>
            <a:pPr lvl="1"/>
            <a:r>
              <a:rPr lang="en-US" altLang="zh-CN" dirty="0"/>
              <a:t>Restricted structure for program conditions and update formulas</a:t>
            </a:r>
          </a:p>
          <a:p>
            <a:pPr lvl="2"/>
            <a:r>
              <a:rPr lang="en-US" altLang="zh-CN" dirty="0"/>
              <a:t>Only </a:t>
            </a:r>
            <a:r>
              <a:rPr lang="en-US" altLang="zh-CN" dirty="0">
                <a:solidFill>
                  <a:srgbClr val="C00000"/>
                </a:solidFill>
              </a:rPr>
              <a:t>universally quantified</a:t>
            </a:r>
            <a:r>
              <a:rPr lang="en-US" altLang="zh-CN" dirty="0"/>
              <a:t> invariants are supported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72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92129C-2807-DC4B-95C4-1C8E78CBDF57}"/>
              </a:ext>
            </a:extLst>
          </p:cNvPr>
          <p:cNvGrpSpPr/>
          <p:nvPr/>
        </p:nvGrpSpPr>
        <p:grpSpPr>
          <a:xfrm>
            <a:off x="375930" y="1276880"/>
            <a:ext cx="5045069" cy="4475334"/>
            <a:chOff x="699636" y="1180646"/>
            <a:chExt cx="4446522" cy="34593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9EAD255-AC77-2246-BE13-9AF74AE9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636" y="1180646"/>
              <a:ext cx="4446522" cy="3459377"/>
            </a:xfrm>
            <a:prstGeom prst="rect">
              <a:avLst/>
            </a:prstGeom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FB2E8F5-D79A-C840-8ECB-9F47FB41E090}"/>
                </a:ext>
              </a:extLst>
            </p:cNvPr>
            <p:cNvSpPr/>
            <p:nvPr/>
          </p:nvSpPr>
          <p:spPr>
            <a:xfrm>
              <a:off x="1708631" y="2631632"/>
              <a:ext cx="1119629" cy="17012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323219E-3868-8E4D-B1CB-BB636D78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Syntax of RML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AF5E1-D889-F241-A869-2D598684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E605-3A74-5748-9E0C-0BF757003A7C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025F0C-1D59-2640-B241-AF2B94D7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3AE62-3C27-F149-B456-090D79F9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0B6E13-EED4-334A-9CA1-87E4F3E49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47" y="663127"/>
            <a:ext cx="4740590" cy="292946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3920DC8-4AB2-EF44-B898-07C3AB4C8FD7}"/>
              </a:ext>
            </a:extLst>
          </p:cNvPr>
          <p:cNvSpPr/>
          <p:nvPr/>
        </p:nvSpPr>
        <p:spPr>
          <a:xfrm>
            <a:off x="1520746" y="4795284"/>
            <a:ext cx="3699840" cy="2200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69E7AB-A20E-9046-86D6-1097A877E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223" y="3585182"/>
            <a:ext cx="5045068" cy="27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DABC8-F5C8-4569-81E9-BCB19D57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Ivy: Safety Verification by Interactive Generalization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5BF11-F759-4649-AAFC-38C08CA8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Ivy</a:t>
            </a:r>
          </a:p>
          <a:p>
            <a:r>
              <a:rPr lang="en-US" altLang="zh-CN" dirty="0"/>
              <a:t>Overview: Interactive Verification with Ivy</a:t>
            </a:r>
          </a:p>
          <a:p>
            <a:r>
              <a:rPr lang="en-US" altLang="zh-CN" dirty="0"/>
              <a:t>Methodology for Safety Verification</a:t>
            </a:r>
          </a:p>
          <a:p>
            <a:r>
              <a:rPr lang="en-US" altLang="zh-CN" dirty="0"/>
              <a:t>Experiment &amp; Discussion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EC3FA-65CC-4CCC-A51E-F37BA30D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F0B078-8237-42C2-9967-91240B8E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2A5D53-D74D-4F3A-B666-B7C2F862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06A9-5073-3440-B683-B92B46F76C60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1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4D0A9-82DE-E14A-8414-ABCE5B8D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Axiomatic Semantics 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E21588B-BCD2-8346-B4CE-82E301FF5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443" y="2031301"/>
            <a:ext cx="5435600" cy="3429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01250-1D54-D34D-8AB4-47B22005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2CA7-3EAD-5F40-98B4-C8AAFBDF9B97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60AAA-AB4A-A44A-A2B3-EC4C3938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1D7035-3560-8E41-A670-DAE2DC81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342AF6-FA89-2E43-AC65-9D6A5755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79125"/>
            <a:ext cx="60579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AE6EC9-911A-2242-9F6C-E8D8FB1B3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4887922"/>
            <a:ext cx="5143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&amp; Discussion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6539-E9EC-044D-A756-8BC25D023F8A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96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9B01D-D063-4A66-A32E-28F764C8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6B4A76A-C607-7F42-BD10-7D049932C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890" y="1620452"/>
            <a:ext cx="8082220" cy="361709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33828-D601-4C2B-A2B1-6643BFAF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F636A-A733-4FCE-8388-EEC0DD18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BAA26F-9ADE-4D2C-8D25-340EBD6C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FE1E-4266-7F47-B489-2E7DD3F283CC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6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9A549-63D0-784F-9B5B-03891C1E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B850C-530A-594B-9CCF-7ED29C36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Modeling protocols in Ivy</a:t>
            </a:r>
          </a:p>
          <a:p>
            <a:pPr lvl="1"/>
            <a:r>
              <a:rPr kumimoji="1" lang="en-US" altLang="zh-CN" dirty="0"/>
              <a:t>Sometimes some approximation is needed</a:t>
            </a:r>
          </a:p>
          <a:p>
            <a:r>
              <a:rPr kumimoji="1" lang="en-US" altLang="zh-CN" dirty="0"/>
              <a:t>Bounded verification</a:t>
            </a:r>
          </a:p>
          <a:p>
            <a:pPr lvl="1"/>
            <a:r>
              <a:rPr kumimoji="1" lang="en-US" altLang="zh-CN" dirty="0"/>
              <a:t>Useful for debugging even for small number of steps</a:t>
            </a:r>
          </a:p>
          <a:p>
            <a:r>
              <a:rPr kumimoji="1" lang="en-US" altLang="zh-CN" dirty="0"/>
              <a:t>Finding inductive invariants</a:t>
            </a:r>
          </a:p>
          <a:p>
            <a:pPr lvl="1"/>
            <a:r>
              <a:rPr kumimoji="1" lang="en-US" altLang="zh-CN" dirty="0"/>
              <a:t>Visualization of CTIs and automatic generalization are useful</a:t>
            </a:r>
          </a:p>
          <a:p>
            <a:r>
              <a:rPr kumimoji="1" lang="en-US" altLang="zh-CN" dirty="0"/>
              <a:t>Comparing to Coq and </a:t>
            </a:r>
            <a:r>
              <a:rPr kumimoji="1" lang="en-US" altLang="zh-CN" dirty="0" err="1"/>
              <a:t>Dafny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Ivy significantly reduces verification effort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81DB6-3BC4-DF40-A32F-A1D7CC47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C10D-A444-4643-B383-695ECA9B3CF0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7DBF9-B8C5-4E49-AA50-C09C5220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735C80-F510-984F-A6E6-51EF5FF8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50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8D22468-9169-411F-8F93-8ED628A6282D}"/>
              </a:ext>
            </a:extLst>
          </p:cNvPr>
          <p:cNvSpPr/>
          <p:nvPr/>
        </p:nvSpPr>
        <p:spPr>
          <a:xfrm>
            <a:off x="0" y="0"/>
            <a:ext cx="12192000" cy="4609214"/>
          </a:xfrm>
          <a:prstGeom prst="rect">
            <a:avLst/>
          </a:prstGeom>
          <a:solidFill>
            <a:srgbClr val="5F1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F1051"/>
              </a:solidFill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2561185" y="4941168"/>
            <a:ext cx="6858000" cy="1437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en-US" altLang="zh-CN" sz="1600" dirty="0">
              <a:ea typeface="黑体" panose="02010609060101010101" pitchFamily="49" charset="-122"/>
            </a:endParaRPr>
          </a:p>
        </p:txBody>
      </p:sp>
      <p:pic>
        <p:nvPicPr>
          <p:cNvPr id="10" name="Picture 6" descr="tow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715" y="5626601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NJU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6" y="268953"/>
            <a:ext cx="137463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46" y="268953"/>
            <a:ext cx="463798" cy="54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42126" y="1275337"/>
            <a:ext cx="9707747" cy="256171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I4: 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Inference of Inductive Invariants of Distributed Protocols</a:t>
            </a:r>
            <a:b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0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91DDB-458E-054D-8A8C-7DDADAEE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00C48-1613-3D49-967F-259EBA53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 is I4</a:t>
            </a:r>
          </a:p>
          <a:p>
            <a:r>
              <a:rPr kumimoji="1" lang="en-US" altLang="zh-CN" dirty="0"/>
              <a:t>Overview of I4</a:t>
            </a:r>
          </a:p>
          <a:p>
            <a:r>
              <a:rPr kumimoji="1" lang="en-US" altLang="zh-CN" dirty="0"/>
              <a:t>Methodology</a:t>
            </a:r>
          </a:p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BDDEF-0D71-E441-BE68-114ACCE6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B5B343-23BB-5F45-B26E-7887913A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8E6C8-3DDC-494D-8F10-5863D897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6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I4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6539-E9EC-044D-A756-8BC25D023F8A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2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DB7DF-EB9C-2C44-BE38-02D93F8C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I4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61296-3B85-4449-A90D-833EF102E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bottleneck of existing formal verification technique: finding inductive invariants </a:t>
            </a:r>
            <a:r>
              <a:rPr kumimoji="1" lang="en-US" altLang="zh-CN" dirty="0">
                <a:solidFill>
                  <a:srgbClr val="C00000"/>
                </a:solidFill>
              </a:rPr>
              <a:t>automatically</a:t>
            </a:r>
          </a:p>
          <a:p>
            <a:r>
              <a:rPr kumimoji="1" lang="en-US" altLang="zh-CN" dirty="0"/>
              <a:t>A key observation</a:t>
            </a:r>
          </a:p>
          <a:p>
            <a:pPr lvl="1"/>
            <a:r>
              <a:rPr kumimoji="1" lang="en-US" altLang="zh-CN" dirty="0"/>
              <a:t>The basic elements of invariants are independent of the size of the system</a:t>
            </a:r>
          </a:p>
          <a:p>
            <a:pPr lvl="1"/>
            <a:r>
              <a:rPr kumimoji="1" lang="en-US" altLang="zh-CN" dirty="0"/>
              <a:t>Invariants can be inferred from small, finite instances</a:t>
            </a:r>
          </a:p>
          <a:p>
            <a:r>
              <a:rPr kumimoji="1" lang="en-US" altLang="zh-CN" dirty="0"/>
              <a:t>I4</a:t>
            </a:r>
          </a:p>
          <a:p>
            <a:pPr lvl="1"/>
            <a:r>
              <a:rPr kumimoji="1" lang="en-US" altLang="zh-CN" dirty="0"/>
              <a:t>Identifying inductive invariant for a small instance</a:t>
            </a:r>
          </a:p>
          <a:p>
            <a:pPr lvl="1"/>
            <a:r>
              <a:rPr kumimoji="1" lang="en-US" altLang="zh-CN" dirty="0"/>
              <a:t>Infer a generalized invariant from instance-specific invariant</a:t>
            </a: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5C4DE-492D-C142-928B-A6AA7D17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52F5-1864-1C44-8F9C-6C5A4AFEDA0B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11EB1-A0D9-EE49-907A-27BB4E86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ED7875-4839-DE40-B558-BA8D5CEE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4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of I4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6539-E9EC-044D-A756-8BC25D023F8A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927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47A9-2BED-4F7F-B774-F3FF457A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of I4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AF2FCB-ECB6-4C64-BF41-967357C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B297-17FC-D84B-B4F0-B61085A7A47A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27C79-4B21-46FE-9334-1A53DC62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14972-F4BB-4ABC-A9B2-A3E1AA50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6311D8-C040-F14C-B9B0-C54071C9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0" y="1665328"/>
            <a:ext cx="10031630" cy="33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8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Ivy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ED1F-A0B0-504A-A1E7-69E298D8926F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51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5286C-44E5-F74F-B962-B76AB4C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Invariant Generation on a Finite Instance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769A0-679A-2E4E-BCBD-D2B29FFFC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Input: protocol encoded in Ivy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A9C18-47D0-6C4E-9D96-435DA5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9E218-3C3F-5E47-81D3-254B06E3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1FC22-33E2-7445-AFAA-F8319F92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4FBF4-D4C7-8648-8E07-7595FD8F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10" y="1859010"/>
            <a:ext cx="5315392" cy="41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9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5286C-44E5-F74F-B962-B76AB4C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Invariant Generation on a Finite Instance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769A0-679A-2E4E-BCBD-D2B29FFFC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Picking a size for the finite instance	</a:t>
            </a:r>
          </a:p>
          <a:p>
            <a:pPr lvl="1"/>
            <a:r>
              <a:rPr kumimoji="1" lang="en-US" altLang="zh-CN" dirty="0" err="1"/>
              <a:t>E,g</a:t>
            </a:r>
            <a:r>
              <a:rPr kumimoji="1" lang="en-US" altLang="zh-CN" dirty="0"/>
              <a:t>., number of clients, servers, requests, epochs</a:t>
            </a:r>
          </a:p>
          <a:p>
            <a:pPr lvl="1"/>
            <a:r>
              <a:rPr kumimoji="1" lang="en-US" altLang="zh-CN" dirty="0"/>
              <a:t>Large enough to exhibit patterns that can be generalized to full protocol</a:t>
            </a:r>
          </a:p>
          <a:p>
            <a:pPr lvl="1"/>
            <a:r>
              <a:rPr kumimoji="1" lang="en-US" altLang="zh-CN" dirty="0"/>
              <a:t>Small enough for automatic model checking</a:t>
            </a:r>
          </a:p>
          <a:p>
            <a:r>
              <a:rPr kumimoji="1" lang="en-US" altLang="zh-CN" dirty="0"/>
              <a:t>Translation from unbounded to finite domain</a:t>
            </a:r>
          </a:p>
          <a:p>
            <a:pPr lvl="1"/>
            <a:r>
              <a:rPr kumimoji="1" lang="en-US" altLang="zh-CN" dirty="0"/>
              <a:t>I4 translates the Ivy implementation to a finite VMT instance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A9C18-47D0-6C4E-9D96-435DA5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9E218-3C3F-5E47-81D3-254B06E3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1FC22-33E2-7445-AFAA-F8319F92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220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5286C-44E5-F74F-B962-B76AB4C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Invariant Generation on a Finite Instance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643313-A7A3-A547-B281-32BA5E8DE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635" y="962624"/>
            <a:ext cx="6047511" cy="539372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A9C18-47D0-6C4E-9D96-435DA5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9E218-3C3F-5E47-81D3-254B06E3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1FC22-33E2-7445-AFAA-F8319F92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0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5286C-44E5-F74F-B962-B76AB4C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Invariant Generation on a Finite Instance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A9C18-47D0-6C4E-9D96-435DA5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9E218-3C3F-5E47-81D3-254B06E3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1FC22-33E2-7445-AFAA-F8319F92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B5AD375-8BE5-CD4F-A9A0-25288744B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Overcoming the limitations of model checking</a:t>
                </a:r>
              </a:p>
              <a:p>
                <a:pPr lvl="1"/>
                <a:r>
                  <a:rPr lang="en-US" altLang="zh-CN" dirty="0"/>
                  <a:t>Concretizing the values of certain variables to make the problem easier to solve</a:t>
                </a:r>
              </a:p>
              <a:p>
                <a:pPr lvl="2"/>
                <a:r>
                  <a:rPr lang="en-US" altLang="zh-CN" dirty="0"/>
                  <a:t>E.g., impose a total order on epochs</a:t>
                </a:r>
              </a:p>
              <a:p>
                <a:pPr lvl="2"/>
                <a:r>
                  <a:rPr lang="en-US" altLang="zh-CN" dirty="0"/>
                  <a:t>Concretizing results in limiting the scope of the finite inductive invariants</a:t>
                </a:r>
              </a:p>
              <a:p>
                <a:pPr lvl="1"/>
                <a:r>
                  <a:rPr lang="en-US" altLang="zh-CN" dirty="0"/>
                  <a:t>Finite instances cannot capture interactions involving elements in a higher domain space</a:t>
                </a:r>
              </a:p>
              <a:p>
                <a:pPr lvl="2"/>
                <a:r>
                  <a:rPr lang="en-US" altLang="zh-CN" dirty="0"/>
                  <a:t>Increasing the size of of finite instance when I4 fails to generalize the invariant</a:t>
                </a:r>
              </a:p>
              <a:p>
                <a:pPr lvl="1"/>
                <a:r>
                  <a:rPr lang="en-US" altLang="zh-CN" dirty="0"/>
                  <a:t>Finite instances may introduce instance-specific clauses</a:t>
                </a:r>
              </a:p>
              <a:p>
                <a:pPr lvl="2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is inherently special in domain of epochs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Such clauses will be pruned during invariant generalization</a:t>
                </a:r>
              </a:p>
            </p:txBody>
          </p:sp>
        </mc:Choice>
        <mc:Fallback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B5AD375-8BE5-CD4F-A9A0-25288744B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36" t="-2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91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5286C-44E5-F74F-B962-B76AB4C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Invariant Generation on a Finite Instance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A9C18-47D0-6C4E-9D96-435DA53C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9E218-3C3F-5E47-81D3-254B06E3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1FC22-33E2-7445-AFAA-F8319F92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B5AD375-8BE5-CD4F-A9A0-25288744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Invariant generation on the finite instance</a:t>
            </a:r>
          </a:p>
          <a:p>
            <a:pPr lvl="1"/>
            <a:r>
              <a:rPr lang="en-US" altLang="zh-CN" dirty="0"/>
              <a:t>Ivy passes the VMT instance to Averroes for model checking </a:t>
            </a:r>
          </a:p>
          <a:p>
            <a:pPr lvl="2"/>
            <a:r>
              <a:rPr lang="en-US" altLang="zh-CN" dirty="0"/>
              <a:t>An inductive invariant for the finite instance</a:t>
            </a:r>
          </a:p>
          <a:p>
            <a:pPr lvl="2"/>
            <a:r>
              <a:rPr lang="en-US" altLang="zh-CN" dirty="0"/>
              <a:t>A counterexample illustrating an error in the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76493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81EAD-9D1A-0E4F-BF97-60423242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Invariant Generalization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9A68BA-1390-9849-BD17-510340195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654" y="1278467"/>
                <a:ext cx="6007146" cy="4898495"/>
              </a:xfrm>
            </p:spPr>
            <p:txBody>
              <a:bodyPr/>
              <a:lstStyle/>
              <a:p>
                <a:r>
                  <a:rPr kumimoji="1" lang="en-US" altLang="zh-CN" dirty="0"/>
                  <a:t>The inductive invariant found by Averroes as a start point </a:t>
                </a:r>
              </a:p>
              <a:p>
                <a:r>
                  <a:rPr kumimoji="1" lang="en-US" altLang="zh-CN" dirty="0"/>
                  <a:t>Two dangers</a:t>
                </a:r>
              </a:p>
              <a:p>
                <a:pPr lvl="1"/>
                <a:r>
                  <a:rPr kumimoji="1" lang="en-US" altLang="zh-CN" dirty="0"/>
                  <a:t>Too-small finite instance</a:t>
                </a:r>
              </a:p>
              <a:p>
                <a:pPr lvl="1"/>
                <a:r>
                  <a:rPr kumimoji="1" lang="en-US" altLang="zh-CN" dirty="0"/>
                  <a:t>Instance-specific clauses</a:t>
                </a:r>
              </a:p>
              <a:p>
                <a:r>
                  <a:rPr kumimoji="1" lang="en-US" altLang="zh-CN" dirty="0"/>
                  <a:t>Initial generalization</a:t>
                </a:r>
              </a:p>
              <a:p>
                <a:pPr lvl="1"/>
                <a:r>
                  <a:rPr kumimoji="1" lang="en-US" altLang="zh-CN" dirty="0"/>
                  <a:t>Strengthening the clause by universally quantifying </a:t>
                </a:r>
              </a:p>
              <a:p>
                <a:pPr lvl="2"/>
                <a:r>
                  <a:rPr kumimoji="1" lang="en-US" altLang="zh-CN" dirty="0"/>
                  <a:t>E.g.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is generalized as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Considering concretization</a:t>
                </a:r>
              </a:p>
              <a:p>
                <a:pPr lvl="2"/>
                <a:r>
                  <a:rPr kumimoji="1" lang="en-US" altLang="zh-CN" dirty="0"/>
                  <a:t>E.g., for concretization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𝑓𝑖𝑟𝑠𝑡</m:t>
                    </m:r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is generalized as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9A68BA-1390-9849-BD17-510340195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654" y="1278467"/>
                <a:ext cx="6007146" cy="4898495"/>
              </a:xfrm>
              <a:blipFill>
                <a:blip r:embed="rId3"/>
                <a:stretch>
                  <a:fillRect l="-2105" t="-2067" r="-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50E2C-C744-8641-9A32-E5313543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BC796-8D8C-BF4E-B470-3F0A987C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AB3969-2706-8042-AA1A-5E31119C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7CB138-3EDC-0C4E-B43B-F43CB0F62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1096962"/>
            <a:ext cx="482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81EAD-9D1A-0E4F-BF97-60423242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Invariant Generalization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A68BA-1390-9849-BD17-51034019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3" y="1278467"/>
            <a:ext cx="11159999" cy="4898495"/>
          </a:xfrm>
        </p:spPr>
        <p:txBody>
          <a:bodyPr/>
          <a:lstStyle/>
          <a:p>
            <a:r>
              <a:rPr kumimoji="1" lang="en-US" altLang="zh-CN" dirty="0"/>
              <a:t>Invariant pruning</a:t>
            </a:r>
          </a:p>
          <a:p>
            <a:pPr lvl="1"/>
            <a:r>
              <a:rPr kumimoji="1" lang="en-US" altLang="zh-CN" dirty="0"/>
              <a:t>The generalized invariants are passed to Ivy to check whether that are inductive and sufficient to prove the correctness</a:t>
            </a:r>
          </a:p>
          <a:p>
            <a:r>
              <a:rPr kumimoji="1" lang="en-US" altLang="zh-CN" dirty="0"/>
              <a:t>Possible outcomes</a:t>
            </a:r>
          </a:p>
          <a:p>
            <a:pPr lvl="1"/>
            <a:r>
              <a:rPr kumimoji="1" lang="en-US" altLang="zh-CN" dirty="0"/>
              <a:t>Ivy proves the correctness using the invariants</a:t>
            </a:r>
          </a:p>
          <a:p>
            <a:pPr lvl="1"/>
            <a:r>
              <a:rPr kumimoji="1" lang="en-US" altLang="zh-CN" dirty="0"/>
              <a:t>The invariants are inductive, but fail to prove the correctness</a:t>
            </a:r>
          </a:p>
          <a:p>
            <a:pPr lvl="2"/>
            <a:r>
              <a:rPr kumimoji="1" lang="en-US" altLang="zh-CN" dirty="0"/>
              <a:t>Create an instance with a larger size and try again</a:t>
            </a:r>
          </a:p>
          <a:p>
            <a:pPr lvl="1"/>
            <a:r>
              <a:rPr kumimoji="1" lang="en-US" altLang="zh-CN" dirty="0"/>
              <a:t>Invariants are not inductive</a:t>
            </a:r>
          </a:p>
          <a:p>
            <a:pPr lvl="2"/>
            <a:r>
              <a:rPr kumimoji="1" lang="en-US" altLang="zh-CN" dirty="0"/>
              <a:t>Failure because the invariants are too strong </a:t>
            </a:r>
          </a:p>
          <a:p>
            <a:pPr lvl="3"/>
            <a:r>
              <a:rPr kumimoji="1" lang="en-US" altLang="zh-CN" dirty="0"/>
              <a:t>Remove instance-specific clauses and try Ivy again</a:t>
            </a:r>
          </a:p>
          <a:p>
            <a:pPr lvl="2"/>
            <a:r>
              <a:rPr kumimoji="1" lang="en-US" altLang="zh-CN" dirty="0"/>
              <a:t>Failure because the invariants are too weak</a:t>
            </a:r>
          </a:p>
          <a:p>
            <a:pPr lvl="3"/>
            <a:r>
              <a:rPr kumimoji="1" lang="en-US" altLang="zh-CN" dirty="0"/>
              <a:t>Pruning clauses one by one until the invariants are too weak to prove correctness, and try again with a larger instance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50E2C-C744-8641-9A32-E5313543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BC796-8D8C-BF4E-B470-3F0A987C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AB3969-2706-8042-AA1A-5E31119C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6539-E9EC-044D-A756-8BC25D023F8A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71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81EAD-9D1A-0E4F-BF97-60423242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50E2C-C744-8641-9A32-E5313543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BC796-8D8C-BF4E-B470-3F0A987C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AB3969-2706-8042-AA1A-5E31119C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8C85DA3-6AC2-2744-A5DF-1878EB6D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Various parameters for creating finite instances </a:t>
            </a:r>
            <a:endParaRPr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EB3EA6C7-6616-D54E-92FA-7BF52D11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13" y="1822497"/>
            <a:ext cx="8187974" cy="36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79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81EAD-9D1A-0E4F-BF97-60423242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50E2C-C744-8641-9A32-E5313543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BC796-8D8C-BF4E-B470-3F0A987C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AB3969-2706-8042-AA1A-5E31119C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8C85DA3-6AC2-2744-A5DF-1878EB6D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Runtime breakdown of I4’s verification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F43975-86BD-D74B-A7E1-1CFAA1B3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8" y="2463324"/>
            <a:ext cx="5622726" cy="2566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8A0513-FDC5-8242-AD45-58948DEB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47" y="2532436"/>
            <a:ext cx="4981353" cy="27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CC55A2E-5B70-4F80-9AE6-A2403024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Ivy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43B5819-9560-4D8D-A91D-1CB435BA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Automated verification methods fail in ways that are opaque to users</a:t>
            </a:r>
          </a:p>
          <a:p>
            <a:pPr lvl="1"/>
            <a:r>
              <a:rPr lang="en-US" altLang="zh-CN" dirty="0"/>
              <a:t>Failing to produce inductive invariants</a:t>
            </a:r>
          </a:p>
          <a:p>
            <a:pPr lvl="1"/>
            <a:r>
              <a:rPr lang="en-US" altLang="zh-CN" dirty="0"/>
              <a:t>Failing to prove that an invariant is inductive</a:t>
            </a:r>
          </a:p>
          <a:p>
            <a:r>
              <a:rPr lang="en-US" altLang="zh-CN" dirty="0"/>
              <a:t>Ivy: making failures visible</a:t>
            </a:r>
          </a:p>
          <a:p>
            <a:pPr lvl="1"/>
            <a:r>
              <a:rPr lang="en-US" altLang="zh-CN" dirty="0"/>
              <a:t>User-guided </a:t>
            </a:r>
            <a:r>
              <a:rPr lang="en-US" altLang="zh-CN" dirty="0">
                <a:solidFill>
                  <a:srgbClr val="FF0000"/>
                </a:solidFill>
              </a:rPr>
              <a:t>interactive</a:t>
            </a:r>
            <a:r>
              <a:rPr lang="en-US" altLang="zh-CN" dirty="0"/>
              <a:t> invariants generalization with automated procedures</a:t>
            </a:r>
          </a:p>
          <a:p>
            <a:pPr lvl="2"/>
            <a:r>
              <a:rPr lang="en-US" altLang="zh-CN" dirty="0"/>
              <a:t>Symbolic bounded verification</a:t>
            </a:r>
          </a:p>
          <a:p>
            <a:pPr lvl="2"/>
            <a:r>
              <a:rPr lang="en-US" altLang="zh-CN" dirty="0"/>
              <a:t>Interactive search for inductive invariants</a:t>
            </a:r>
          </a:p>
          <a:p>
            <a:pPr lvl="1"/>
            <a:r>
              <a:rPr lang="en-US" altLang="zh-CN" dirty="0"/>
              <a:t>Counterexamples </a:t>
            </a:r>
            <a:r>
              <a:rPr lang="en-US" altLang="zh-CN" dirty="0">
                <a:solidFill>
                  <a:srgbClr val="FF0000"/>
                </a:solidFill>
              </a:rPr>
              <a:t>visualization</a:t>
            </a:r>
          </a:p>
          <a:p>
            <a:pPr lvl="1"/>
            <a:r>
              <a:rPr lang="en-US" altLang="zh-CN" dirty="0"/>
              <a:t>Restricted specification language and invariants for </a:t>
            </a:r>
            <a:r>
              <a:rPr lang="en-US" altLang="zh-CN" dirty="0">
                <a:solidFill>
                  <a:srgbClr val="FF0000"/>
                </a:solidFill>
              </a:rPr>
              <a:t>decidability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elational</a:t>
            </a:r>
            <a:r>
              <a:rPr lang="en-US" altLang="zh-CN" dirty="0">
                <a:solidFill>
                  <a:srgbClr val="FF0000"/>
                </a:solidFill>
              </a:rPr>
              <a:t> M</a:t>
            </a:r>
            <a:r>
              <a:rPr lang="en-US" altLang="zh-CN" dirty="0"/>
              <a:t>odeling</a:t>
            </a:r>
            <a:r>
              <a:rPr lang="en-US" altLang="zh-CN" dirty="0">
                <a:solidFill>
                  <a:srgbClr val="FF0000"/>
                </a:solidFill>
              </a:rPr>
              <a:t> L</a:t>
            </a:r>
            <a:r>
              <a:rPr lang="en-US" altLang="zh-CN" dirty="0"/>
              <a:t>anguage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CFF93-4EAC-4B0A-B8A6-0F1C9A83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FDBF7-90BC-4DFD-9CA3-0069F32B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ABE82F-8FF6-49E8-807C-EBA26EF7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EF8D-8326-F04C-8396-028165A186E5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13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EAEF5-DC4F-AF43-BB02-9409EA1F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 and Future Directions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EB0E9-6D74-D64C-8739-F8209F0F2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Choosing an instance size</a:t>
            </a:r>
          </a:p>
          <a:p>
            <a:r>
              <a:rPr kumimoji="1" lang="en-US" altLang="zh-CN" dirty="0"/>
              <a:t>Existential quantifiers</a:t>
            </a:r>
          </a:p>
          <a:p>
            <a:r>
              <a:rPr kumimoji="1" lang="en-US" altLang="zh-CN" dirty="0"/>
              <a:t>Verifying implementations</a:t>
            </a:r>
          </a:p>
          <a:p>
            <a:r>
              <a:rPr kumimoji="1" lang="en-US" altLang="zh-CN" dirty="0"/>
              <a:t>Optimizing model checking for distributed systems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30B40-B1C5-DA40-99A5-D22013C4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9944-E0A1-A541-B88D-C694045028D2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817AB-AFAA-3644-A13E-A6B0B212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B3269-1C20-994A-9A00-3CF29632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66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B83EC2-82FA-4C92-A14A-8D2F0A39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A1FBAE2-511B-48E8-888B-4FB4DAB8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6DAE04F-CB28-45D1-8EC5-E929E301AE62}"/>
              </a:ext>
            </a:extLst>
          </p:cNvPr>
          <p:cNvSpPr txBox="1">
            <a:spLocks/>
          </p:cNvSpPr>
          <p:nvPr/>
        </p:nvSpPr>
        <p:spPr>
          <a:xfrm>
            <a:off x="3528972" y="2000043"/>
            <a:ext cx="5155205" cy="2620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00" b="1" kern="1200" baseline="0">
                <a:solidFill>
                  <a:schemeClr val="bg1"/>
                </a:solidFill>
                <a:latin typeface="Verdana" panose="020B060403050404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5400" dirty="0">
                <a:solidFill>
                  <a:srgbClr val="5F1051"/>
                </a:solidFill>
                <a:latin typeface="Lucida Calligraphy" panose="03010101010101010101" pitchFamily="66" charset="0"/>
                <a:ea typeface="幼圆" panose="02010509060101010101" pitchFamily="49" charset="-122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7B643F-5DD6-42D0-B36F-8CCFEE15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51FE1-232A-4BDE-845E-A67A4B90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D0E7-0000-1445-A519-BC7F266AFF69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54DB19B-5591-4158-822E-694C28A6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Overview: Interactive Verification with Ivy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BD03DD-A09D-4FB8-A34E-8441B64F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B48DD-9F75-4EBE-95F4-AA1AD0E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50AA7-624D-4876-9285-ECEE14F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B63F0-ACCD-4B01-BEBB-A200D11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E7898-E6B8-8A4C-BCE0-442492EEB072}" type="datetime1">
              <a:rPr lang="zh-CN" altLang="en-US" smtClean="0"/>
              <a:t>2022/4/15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63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18">
            <a:extLst>
              <a:ext uri="{FF2B5EF4-FFF2-40B4-BE49-F238E27FC236}">
                <a16:creationId xmlns:a16="http://schemas.microsoft.com/office/drawing/2014/main" id="{BEEC8311-59C5-224A-9CA4-E02358CD4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r="5601" b="1931"/>
          <a:stretch/>
        </p:blipFill>
        <p:spPr>
          <a:xfrm>
            <a:off x="520655" y="1205313"/>
            <a:ext cx="3096891" cy="40097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DEFAAB-489E-F14F-930D-EBF94EB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Leader Election in a Ring</a:t>
            </a:r>
            <a:endParaRPr kumimoji="1" lang="zh-CN" altLang="en-US" dirty="0"/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91A8E88-2D75-4141-AEA3-830ED249B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"/>
          <a:stretch/>
        </p:blipFill>
        <p:spPr>
          <a:xfrm>
            <a:off x="6256620" y="3110738"/>
            <a:ext cx="5311530" cy="203046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2A9A9-C296-2743-B133-6B498189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D129-7314-5648-8ED9-99A6FFC45501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5B571-6720-6741-90A8-B495688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830F9-6577-624E-B5E9-92C33679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19504BE-F85A-AA4E-B04A-215CCC55014A}"/>
              </a:ext>
            </a:extLst>
          </p:cNvPr>
          <p:cNvSpPr/>
          <p:nvPr/>
        </p:nvSpPr>
        <p:spPr>
          <a:xfrm>
            <a:off x="764627" y="1303282"/>
            <a:ext cx="1001111" cy="57807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对话气泡: 椭圆形 8">
            <a:extLst>
              <a:ext uri="{FF2B5EF4-FFF2-40B4-BE49-F238E27FC236}">
                <a16:creationId xmlns:a16="http://schemas.microsoft.com/office/drawing/2014/main" id="{71DA27B5-E30D-9740-9724-60C17DD0C212}"/>
              </a:ext>
            </a:extLst>
          </p:cNvPr>
          <p:cNvSpPr/>
          <p:nvPr/>
        </p:nvSpPr>
        <p:spPr>
          <a:xfrm>
            <a:off x="2635498" y="1184292"/>
            <a:ext cx="3382529" cy="715534"/>
          </a:xfrm>
          <a:prstGeom prst="wedgeEllipseCallout">
            <a:avLst>
              <a:gd name="adj1" fmla="val -70901"/>
              <a:gd name="adj2" fmla="val -11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Finite sets, no specific assignment is needed 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C97EBD9-76F0-964D-8A23-FD34E354E749}"/>
              </a:ext>
            </a:extLst>
          </p:cNvPr>
          <p:cNvSpPr/>
          <p:nvPr/>
        </p:nvSpPr>
        <p:spPr>
          <a:xfrm>
            <a:off x="764627" y="2114726"/>
            <a:ext cx="2935014" cy="104888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对话气泡: 椭圆形 8">
            <a:extLst>
              <a:ext uri="{FF2B5EF4-FFF2-40B4-BE49-F238E27FC236}">
                <a16:creationId xmlns:a16="http://schemas.microsoft.com/office/drawing/2014/main" id="{325F38AF-16A0-604E-A0A2-C5637417266B}"/>
              </a:ext>
            </a:extLst>
          </p:cNvPr>
          <p:cNvSpPr/>
          <p:nvPr/>
        </p:nvSpPr>
        <p:spPr>
          <a:xfrm>
            <a:off x="4227816" y="2270550"/>
            <a:ext cx="3202998" cy="675160"/>
          </a:xfrm>
          <a:prstGeom prst="wedgeEllipseCallout">
            <a:avLst>
              <a:gd name="adj1" fmla="val -63636"/>
              <a:gd name="adj2" fmla="val 64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represent program states</a:t>
            </a:r>
            <a:endParaRPr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EAE1224-D83C-BD48-84E6-87D228E7CAD7}"/>
              </a:ext>
            </a:extLst>
          </p:cNvPr>
          <p:cNvSpPr/>
          <p:nvPr/>
        </p:nvSpPr>
        <p:spPr>
          <a:xfrm>
            <a:off x="764627" y="3184634"/>
            <a:ext cx="1870872" cy="74565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对话气泡: 椭圆形 8">
            <a:extLst>
              <a:ext uri="{FF2B5EF4-FFF2-40B4-BE49-F238E27FC236}">
                <a16:creationId xmlns:a16="http://schemas.microsoft.com/office/drawing/2014/main" id="{71FFDB90-0828-E74E-A7B6-B4931D7C974D}"/>
              </a:ext>
            </a:extLst>
          </p:cNvPr>
          <p:cNvSpPr/>
          <p:nvPr/>
        </p:nvSpPr>
        <p:spPr>
          <a:xfrm>
            <a:off x="3161016" y="3274410"/>
            <a:ext cx="2546101" cy="675160"/>
          </a:xfrm>
          <a:prstGeom prst="wedgeEllipseCallout">
            <a:avLst>
              <a:gd name="adj1" fmla="val -63636"/>
              <a:gd name="adj2" fmla="val 64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“local variables”</a:t>
            </a:r>
            <a:endParaRPr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65DDCD3-06A4-854E-96E0-70FEEB563225}"/>
              </a:ext>
            </a:extLst>
          </p:cNvPr>
          <p:cNvSpPr/>
          <p:nvPr/>
        </p:nvSpPr>
        <p:spPr>
          <a:xfrm>
            <a:off x="807646" y="3949570"/>
            <a:ext cx="2124739" cy="74565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对话气泡: 椭圆形 8">
            <a:extLst>
              <a:ext uri="{FF2B5EF4-FFF2-40B4-BE49-F238E27FC236}">
                <a16:creationId xmlns:a16="http://schemas.microsoft.com/office/drawing/2014/main" id="{1B3CC32E-A4C6-AA47-A89B-290E9E9FA262}"/>
              </a:ext>
            </a:extLst>
          </p:cNvPr>
          <p:cNvSpPr/>
          <p:nvPr/>
        </p:nvSpPr>
        <p:spPr>
          <a:xfrm>
            <a:off x="3389281" y="4125968"/>
            <a:ext cx="2546101" cy="675160"/>
          </a:xfrm>
          <a:prstGeom prst="wedgeEllipseCallout">
            <a:avLst>
              <a:gd name="adj1" fmla="val -65700"/>
              <a:gd name="adj2" fmla="val -75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Properties that all states satisfy</a:t>
            </a:r>
            <a:endParaRPr lang="zh-CN" altLang="en-US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A43FCF1-0D18-1749-B594-3F5534316C09}"/>
              </a:ext>
            </a:extLst>
          </p:cNvPr>
          <p:cNvSpPr/>
          <p:nvPr/>
        </p:nvSpPr>
        <p:spPr>
          <a:xfrm>
            <a:off x="807646" y="4735527"/>
            <a:ext cx="2353370" cy="57753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对话气泡: 椭圆形 8">
            <a:extLst>
              <a:ext uri="{FF2B5EF4-FFF2-40B4-BE49-F238E27FC236}">
                <a16:creationId xmlns:a16="http://schemas.microsoft.com/office/drawing/2014/main" id="{D6254A5A-CDC1-A543-8A75-F91AAAECEBCD}"/>
              </a:ext>
            </a:extLst>
          </p:cNvPr>
          <p:cNvSpPr/>
          <p:nvPr/>
        </p:nvSpPr>
        <p:spPr>
          <a:xfrm>
            <a:off x="2962296" y="5467408"/>
            <a:ext cx="2072159" cy="577536"/>
          </a:xfrm>
          <a:prstGeom prst="wedgeEllipseCallout">
            <a:avLst>
              <a:gd name="adj1" fmla="val -48821"/>
              <a:gd name="adj2" fmla="val -594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Initial state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14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AE12EB4-C4FE-584A-B59B-6F913C233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1"/>
          <a:stretch/>
        </p:blipFill>
        <p:spPr>
          <a:xfrm>
            <a:off x="3318524" y="1101237"/>
            <a:ext cx="3906704" cy="47545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DEFAAB-489E-F14F-930D-EBF94EB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Leader Election in a Ring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2A9A9-C296-2743-B133-6B498189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9460-D2C0-5640-A1C1-A847A03E229A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5B571-6720-6741-90A8-B4956881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830F9-6577-624E-B5E9-92C33679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19504BE-F85A-AA4E-B04A-215CCC55014A}"/>
              </a:ext>
            </a:extLst>
          </p:cNvPr>
          <p:cNvSpPr/>
          <p:nvPr/>
        </p:nvSpPr>
        <p:spPr>
          <a:xfrm>
            <a:off x="3732500" y="1281925"/>
            <a:ext cx="3593210" cy="20180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对话气泡: 椭圆形 8">
            <a:extLst>
              <a:ext uri="{FF2B5EF4-FFF2-40B4-BE49-F238E27FC236}">
                <a16:creationId xmlns:a16="http://schemas.microsoft.com/office/drawing/2014/main" id="{71DA27B5-E30D-9740-9724-60C17DD0C212}"/>
              </a:ext>
            </a:extLst>
          </p:cNvPr>
          <p:cNvSpPr/>
          <p:nvPr/>
        </p:nvSpPr>
        <p:spPr>
          <a:xfrm>
            <a:off x="156209" y="1468554"/>
            <a:ext cx="2935014" cy="1048886"/>
          </a:xfrm>
          <a:prstGeom prst="wedgeEllipseCallout">
            <a:avLst>
              <a:gd name="adj1" fmla="val 57533"/>
              <a:gd name="adj2" fmla="val -6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core of the RML program is a non-deterministic loop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C97EBD9-76F0-964D-8A23-FD34E354E749}"/>
              </a:ext>
            </a:extLst>
          </p:cNvPr>
          <p:cNvSpPr/>
          <p:nvPr/>
        </p:nvSpPr>
        <p:spPr>
          <a:xfrm>
            <a:off x="3825766" y="1663117"/>
            <a:ext cx="1725024" cy="9283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对话气泡: 椭圆形 8">
            <a:extLst>
              <a:ext uri="{FF2B5EF4-FFF2-40B4-BE49-F238E27FC236}">
                <a16:creationId xmlns:a16="http://schemas.microsoft.com/office/drawing/2014/main" id="{325F38AF-16A0-604E-A0A2-C5637417266B}"/>
              </a:ext>
            </a:extLst>
          </p:cNvPr>
          <p:cNvSpPr/>
          <p:nvPr/>
        </p:nvSpPr>
        <p:spPr>
          <a:xfrm>
            <a:off x="7534618" y="1263747"/>
            <a:ext cx="2565823" cy="595579"/>
          </a:xfrm>
          <a:prstGeom prst="wedgeEllipseCallout">
            <a:avLst>
              <a:gd name="adj1" fmla="val -53135"/>
              <a:gd name="adj2" fmla="val -3245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Safety property to verify</a:t>
            </a:r>
            <a:endParaRPr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EAE1224-D83C-BD48-84E6-87D228E7CAD7}"/>
              </a:ext>
            </a:extLst>
          </p:cNvPr>
          <p:cNvSpPr/>
          <p:nvPr/>
        </p:nvSpPr>
        <p:spPr>
          <a:xfrm>
            <a:off x="3825766" y="2770806"/>
            <a:ext cx="1725024" cy="242407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对话气泡: 椭圆形 8">
            <a:extLst>
              <a:ext uri="{FF2B5EF4-FFF2-40B4-BE49-F238E27FC236}">
                <a16:creationId xmlns:a16="http://schemas.microsoft.com/office/drawing/2014/main" id="{71FFDB90-0828-E74E-A7B6-B4931D7C974D}"/>
              </a:ext>
            </a:extLst>
          </p:cNvPr>
          <p:cNvSpPr/>
          <p:nvPr/>
        </p:nvSpPr>
        <p:spPr>
          <a:xfrm>
            <a:off x="255998" y="2972046"/>
            <a:ext cx="2935014" cy="788104"/>
          </a:xfrm>
          <a:prstGeom prst="wedgeEllipseCallout">
            <a:avLst>
              <a:gd name="adj1" fmla="val 57886"/>
              <a:gd name="adj2" fmla="val -722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Each iteration performs one action</a:t>
            </a:r>
            <a:endParaRPr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65DDCD3-06A4-854E-96E0-70FEEB563225}"/>
              </a:ext>
            </a:extLst>
          </p:cNvPr>
          <p:cNvSpPr/>
          <p:nvPr/>
        </p:nvSpPr>
        <p:spPr>
          <a:xfrm>
            <a:off x="3581400" y="1091122"/>
            <a:ext cx="959069" cy="19080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对话气泡: 椭圆形 8">
            <a:extLst>
              <a:ext uri="{FF2B5EF4-FFF2-40B4-BE49-F238E27FC236}">
                <a16:creationId xmlns:a16="http://schemas.microsoft.com/office/drawing/2014/main" id="{1B3CC32E-A4C6-AA47-A89B-290E9E9FA262}"/>
              </a:ext>
            </a:extLst>
          </p:cNvPr>
          <p:cNvSpPr/>
          <p:nvPr/>
        </p:nvSpPr>
        <p:spPr>
          <a:xfrm>
            <a:off x="5767611" y="2019686"/>
            <a:ext cx="2546101" cy="675160"/>
          </a:xfrm>
          <a:prstGeom prst="wedgeEllipseCallout">
            <a:avLst>
              <a:gd name="adj1" fmla="val -57031"/>
              <a:gd name="adj2" fmla="val -2311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Send action</a:t>
            </a:r>
            <a:endParaRPr lang="zh-CN" altLang="en-US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A43FCF1-0D18-1749-B594-3F5534316C09}"/>
              </a:ext>
            </a:extLst>
          </p:cNvPr>
          <p:cNvSpPr/>
          <p:nvPr/>
        </p:nvSpPr>
        <p:spPr>
          <a:xfrm>
            <a:off x="3581400" y="2563296"/>
            <a:ext cx="601717" cy="26310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对话气泡: 椭圆形 8">
            <a:extLst>
              <a:ext uri="{FF2B5EF4-FFF2-40B4-BE49-F238E27FC236}">
                <a16:creationId xmlns:a16="http://schemas.microsoft.com/office/drawing/2014/main" id="{D6254A5A-CDC1-A543-8A75-F91AAAECEBCD}"/>
              </a:ext>
            </a:extLst>
          </p:cNvPr>
          <p:cNvSpPr/>
          <p:nvPr/>
        </p:nvSpPr>
        <p:spPr>
          <a:xfrm>
            <a:off x="5894251" y="3717974"/>
            <a:ext cx="2450962" cy="772237"/>
          </a:xfrm>
          <a:prstGeom prst="wedgeEllipseCallout">
            <a:avLst>
              <a:gd name="adj1" fmla="val -61109"/>
              <a:gd name="adj2" fmla="val -240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Receive action</a:t>
            </a:r>
            <a:endParaRPr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65301C05-DEB9-A843-9CFD-70A51EA3D669}"/>
              </a:ext>
            </a:extLst>
          </p:cNvPr>
          <p:cNvSpPr/>
          <p:nvPr/>
        </p:nvSpPr>
        <p:spPr>
          <a:xfrm>
            <a:off x="3882258" y="3311551"/>
            <a:ext cx="1383425" cy="260776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对话气泡: 椭圆形 8">
            <a:extLst>
              <a:ext uri="{FF2B5EF4-FFF2-40B4-BE49-F238E27FC236}">
                <a16:creationId xmlns:a16="http://schemas.microsoft.com/office/drawing/2014/main" id="{FD68C82D-95DF-8047-9FCB-BD3A922FE968}"/>
              </a:ext>
            </a:extLst>
          </p:cNvPr>
          <p:cNvSpPr/>
          <p:nvPr/>
        </p:nvSpPr>
        <p:spPr>
          <a:xfrm>
            <a:off x="6106391" y="2873025"/>
            <a:ext cx="2546101" cy="675160"/>
          </a:xfrm>
          <a:prstGeom prst="wedgeEllipseCallout">
            <a:avLst>
              <a:gd name="adj1" fmla="val -77671"/>
              <a:gd name="adj2" fmla="val 391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Conditional execution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2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860-BAE4-0E41-9B47-6B050B4E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Graphical Visualization of State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4B2B7DC-8171-4F4D-86BA-1177FD7C6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62324"/>
            <a:ext cx="3553404" cy="48990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8AD23-668A-B84A-8D8F-2CA1089D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BF299-4E3D-044B-AFBF-791F1337C39D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E77E2-46EE-1647-8259-14FE8C26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578EA-9471-614D-A54C-B6185C92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8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7012E-51F8-C34A-8084-2C049B9F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Bounded Verification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1D6794-E6E9-BE4A-9000-77E27457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Ivy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tests if any k transitions(loop iterations) can lead to an assertion violation</a:t>
            </a:r>
          </a:p>
          <a:p>
            <a:pPr lvl="1"/>
            <a:r>
              <a:rPr kumimoji="1" lang="en-US" altLang="zh-CN" dirty="0"/>
              <a:t>Effective for finding bugs in protocol or desired properties</a:t>
            </a:r>
          </a:p>
          <a:p>
            <a:pPr lvl="1"/>
            <a:r>
              <a:rPr kumimoji="1" lang="en-US" altLang="zh-CN" dirty="0"/>
              <a:t>An error trace is given if any violation is detected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3ED4C-8675-CA4B-BC84-DBAEE2D2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2652-D1F0-3445-83CD-7B3538AF330C}" type="datetime1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5A0A82-E794-5245-98B6-65C8DA7D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Ivy and I4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2932AC-F2A7-AF40-8858-EE4367B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6B62-0E79-44B5-BB83-6AF64255BCDF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5FD0B9-88B9-964A-9A6F-C8E8164B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83" y="1324553"/>
            <a:ext cx="6051698" cy="2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4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Verdana"/>
        <a:ea typeface="黑体"/>
        <a:cs typeface=""/>
      </a:majorFont>
      <a:minorFont>
        <a:latin typeface="Calibri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49882</TotalTime>
  <Words>1668</Words>
  <Application>Microsoft Macintosh PowerPoint</Application>
  <PresentationFormat>宽屏</PresentationFormat>
  <Paragraphs>370</Paragraphs>
  <Slides>41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微软雅黑</vt:lpstr>
      <vt:lpstr>Arial</vt:lpstr>
      <vt:lpstr>Calibri</vt:lpstr>
      <vt:lpstr>Cambria Math</vt:lpstr>
      <vt:lpstr>Lucida Calligraphy</vt:lpstr>
      <vt:lpstr>Verdana</vt:lpstr>
      <vt:lpstr>Office 主题</vt:lpstr>
      <vt:lpstr>Introduction to Ivy and I4 </vt:lpstr>
      <vt:lpstr>Ivy: Safety Verification by Interactive Generalization</vt:lpstr>
      <vt:lpstr>What is Ivy</vt:lpstr>
      <vt:lpstr>What is Ivy</vt:lpstr>
      <vt:lpstr>Overview: Interactive Verification with Ivy</vt:lpstr>
      <vt:lpstr>Example: Leader Election in a Ring</vt:lpstr>
      <vt:lpstr>Example: Leader Election in a Ring</vt:lpstr>
      <vt:lpstr>Graphical Visualization of State</vt:lpstr>
      <vt:lpstr>Bounded Verification</vt:lpstr>
      <vt:lpstr>Interactive Search for Inductive Invariants</vt:lpstr>
      <vt:lpstr>Interactive Search for Inductive Invariants</vt:lpstr>
      <vt:lpstr>Graphical Visualization of Conjectures</vt:lpstr>
      <vt:lpstr>Obtaining Helpful CTIs</vt:lpstr>
      <vt:lpstr>Interactive Generalization from CTIs</vt:lpstr>
      <vt:lpstr>Interactive Generalization from CTIs</vt:lpstr>
      <vt:lpstr>Interactive Generalization from CTIs</vt:lpstr>
      <vt:lpstr>Methodology for Safety Verification</vt:lpstr>
      <vt:lpstr>Relational Modeling Language </vt:lpstr>
      <vt:lpstr>Syntax of RML</vt:lpstr>
      <vt:lpstr>Axiomatic Semantics </vt:lpstr>
      <vt:lpstr>Experiment &amp; Discussion</vt:lpstr>
      <vt:lpstr>Experiment Results</vt:lpstr>
      <vt:lpstr>Discussion</vt:lpstr>
      <vt:lpstr>I4: Incremental Inference of Inductive Invariants of Distributed Protocols </vt:lpstr>
      <vt:lpstr>Contents</vt:lpstr>
      <vt:lpstr>What is I4</vt:lpstr>
      <vt:lpstr>What is I4</vt:lpstr>
      <vt:lpstr>Overview of I4</vt:lpstr>
      <vt:lpstr>Overview of I4</vt:lpstr>
      <vt:lpstr>Invariant Generation on a Finite Instance</vt:lpstr>
      <vt:lpstr>Invariant Generation on a Finite Instance</vt:lpstr>
      <vt:lpstr>Invariant Generation on a Finite Instance</vt:lpstr>
      <vt:lpstr>Invariant Generation on a Finite Instance</vt:lpstr>
      <vt:lpstr>Invariant Generation on a Finite Instance</vt:lpstr>
      <vt:lpstr>Invariant Generalization</vt:lpstr>
      <vt:lpstr>Invariant Generalization</vt:lpstr>
      <vt:lpstr>Evaluation</vt:lpstr>
      <vt:lpstr>Evaluation</vt:lpstr>
      <vt:lpstr>Evaluation</vt:lpstr>
      <vt:lpstr>Limitations and Future Directions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alg</dc:creator>
  <cp:lastModifiedBy>Microsoft Office User</cp:lastModifiedBy>
  <cp:revision>3475</cp:revision>
  <cp:lastPrinted>2018-05-08T02:54:17Z</cp:lastPrinted>
  <dcterms:created xsi:type="dcterms:W3CDTF">2016-12-20T12:13:37Z</dcterms:created>
  <dcterms:modified xsi:type="dcterms:W3CDTF">2022-04-15T06:26:43Z</dcterms:modified>
</cp:coreProperties>
</file>